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7" r:id="rId3"/>
    <p:sldId id="268" r:id="rId4"/>
    <p:sldId id="273" r:id="rId5"/>
    <p:sldId id="274" r:id="rId6"/>
    <p:sldId id="269" r:id="rId7"/>
    <p:sldId id="271" r:id="rId8"/>
    <p:sldId id="258" r:id="rId9"/>
    <p:sldId id="260" r:id="rId10"/>
    <p:sldId id="261" r:id="rId11"/>
    <p:sldId id="262" r:id="rId12"/>
    <p:sldId id="272" r:id="rId13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howGuides="1">
      <p:cViewPr varScale="1">
        <p:scale>
          <a:sx n="61" d="100"/>
          <a:sy n="61" d="100"/>
        </p:scale>
        <p:origin x="108" y="348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2" d="100"/>
          <a:sy n="72" d="100"/>
        </p:scale>
        <p:origin x="31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BBBD98-8689-4A62-BBFB-92BF328A7966}" type="datetime1">
              <a:rPr lang="es-ES" smtClean="0"/>
              <a:t>29/05/2019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E41AB9B-16BF-4ECF-B92C-3E61E5BECA90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los estilos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80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8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2929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4880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769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468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9135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1258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428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s-ES" smtClean="0"/>
              <a:pPr rtl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498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Rectángulo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3" name="Conector recto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5" name="Conector recto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66E6084-0988-49B4-BD4E-1264194D9864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4D32F-F0D9-47B3-AAC6-D43DC057831A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Rectángulo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Rectángulo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Rectángulo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2" name="Conector recto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23" name="Conector recto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7" name="Rectángulo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8" name="Rectángulo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Rectángulo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30" name="Rectángulo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1" name="Conector recto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33" name="Conector recto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BB07FB1B-461B-4D1D-952B-7FEEFF2CFA29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C9D876-84BE-45D9-9418-9FF24663C364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CDF9AA-CFE1-4BA9-8C5D-54C264D423B8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A51D7A-9E1F-4C6F-8B86-F39A8650CB7A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6" name="Rectángulo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7" name="Conector recto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A1E9FB-24DE-4A64-B35D-DF3FF6E51288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CDA7DC-138B-4843-B77A-91873FF451A9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B016917-91ED-4B62-9DC6-0583229F954A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0" name="Conector recto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EEB305-4E92-401E-9FCA-996DF9FD55B6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Rectángulo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1" name="Conector recto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901BA-1555-4CE1-92B2-39682A57B7CA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es-ES" noProof="0" dirty="0"/>
          </a:p>
        </p:txBody>
      </p:sp>
      <p:sp>
        <p:nvSpPr>
          <p:cNvPr id="8" name="Rectángulo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9" name="Rectángulo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Rectángulo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4" name="Conector recto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cxnSp>
        <p:nvCxnSpPr>
          <p:cNvPr id="16" name="Conector recto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5031EA3-1207-456F-B1A7-F20CDD0C2E7B}" type="datetime1">
              <a:rPr lang="es-ES" noProof="0" smtClean="0"/>
              <a:t>29/05/2019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00" y="404664"/>
            <a:ext cx="4752528" cy="250699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61964" y="3140968"/>
            <a:ext cx="7560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Investigación Documental y de Campo</a:t>
            </a:r>
            <a:endParaRPr lang="es-MX" dirty="0"/>
          </a:p>
          <a:p>
            <a:pPr algn="ctr"/>
            <a:r>
              <a:rPr lang="es-MX" b="1" dirty="0"/>
              <a:t> </a:t>
            </a:r>
            <a:endParaRPr lang="es-MX" dirty="0"/>
          </a:p>
          <a:p>
            <a:pPr algn="ctr"/>
            <a:r>
              <a:rPr lang="es-MX" b="1" dirty="0"/>
              <a:t>Informe Final</a:t>
            </a:r>
            <a:endParaRPr lang="es-MX" dirty="0"/>
          </a:p>
          <a:p>
            <a:pPr algn="ctr"/>
            <a:r>
              <a:rPr lang="es-MX" b="1" dirty="0"/>
              <a:t> </a:t>
            </a:r>
            <a:endParaRPr lang="es-MX" dirty="0"/>
          </a:p>
          <a:p>
            <a:pPr algn="ctr"/>
            <a:r>
              <a:rPr lang="es-MX" b="1" dirty="0"/>
              <a:t> </a:t>
            </a:r>
            <a:endParaRPr lang="es-MX" dirty="0"/>
          </a:p>
          <a:p>
            <a:pPr algn="ctr"/>
            <a:r>
              <a:rPr lang="es-MX" b="1" dirty="0"/>
              <a:t> </a:t>
            </a:r>
            <a:endParaRPr lang="es-MX" dirty="0"/>
          </a:p>
          <a:p>
            <a:pPr algn="ctr"/>
            <a:r>
              <a:rPr lang="es-MX" b="1" dirty="0"/>
              <a:t> </a:t>
            </a:r>
            <a:endParaRPr lang="es-MX" dirty="0"/>
          </a:p>
          <a:p>
            <a:pPr algn="ctr"/>
            <a:r>
              <a:rPr lang="es-MX" b="1" dirty="0"/>
              <a:t>Tema: Robo de auto a través de Fraude con Cheques sin Fondos</a:t>
            </a:r>
            <a:endParaRPr lang="es-MX" dirty="0"/>
          </a:p>
          <a:p>
            <a:r>
              <a:rPr lang="es-MX" b="1" dirty="0"/>
              <a:t> </a:t>
            </a:r>
            <a:endParaRPr lang="es-MX" dirty="0"/>
          </a:p>
          <a:p>
            <a:r>
              <a:rPr lang="es-MX" b="1" dirty="0"/>
              <a:t> </a:t>
            </a:r>
            <a:endParaRPr lang="es-MX" dirty="0"/>
          </a:p>
          <a:p>
            <a:r>
              <a:rPr lang="es-MX" b="1" dirty="0"/>
              <a:t> </a:t>
            </a:r>
            <a:endParaRPr lang="es-MX" dirty="0"/>
          </a:p>
          <a:p>
            <a:pPr algn="ctr"/>
            <a:r>
              <a:rPr lang="es-MX" b="1" dirty="0"/>
              <a:t> 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contenido 13"/>
          <p:cNvSpPr>
            <a:spLocks noGrp="1"/>
          </p:cNvSpPr>
          <p:nvPr>
            <p:ph idx="4294967295"/>
          </p:nvPr>
        </p:nvSpPr>
        <p:spPr>
          <a:xfrm>
            <a:off x="981844" y="1484784"/>
            <a:ext cx="9782175" cy="4572000"/>
          </a:xfrm>
        </p:spPr>
        <p:txBody>
          <a:bodyPr rtlCol="0"/>
          <a:lstStyle/>
          <a:p>
            <a:pPr marL="0" indent="0" algn="ctr">
              <a:buNone/>
            </a:pPr>
            <a:r>
              <a:rPr lang="es-ES" b="1" dirty="0"/>
              <a:t>Mayté Rocío Cruz Cercas</a:t>
            </a:r>
            <a:endParaRPr lang="es-MX" dirty="0"/>
          </a:p>
          <a:p>
            <a:pPr marL="0" indent="0" algn="ctr">
              <a:buNone/>
            </a:pPr>
            <a:r>
              <a:rPr lang="es-ES" dirty="0"/>
              <a:t>Mayo de </a:t>
            </a:r>
            <a:r>
              <a:rPr lang="es-ES" dirty="0" smtClean="0"/>
              <a:t>2019</a:t>
            </a:r>
          </a:p>
          <a:p>
            <a:pPr marL="0" indent="0" algn="ctr">
              <a:buNone/>
            </a:pPr>
            <a:endParaRPr lang="es-MX" dirty="0"/>
          </a:p>
          <a:p>
            <a:pPr marL="0" indent="0" algn="ctr">
              <a:buNone/>
            </a:pPr>
            <a:r>
              <a:rPr lang="es-ES" dirty="0"/>
              <a:t> </a:t>
            </a:r>
            <a:endParaRPr lang="es-MX" dirty="0"/>
          </a:p>
          <a:p>
            <a:pPr marL="0" indent="0" algn="ctr">
              <a:buNone/>
            </a:pPr>
            <a:r>
              <a:rPr lang="es-ES" b="1" dirty="0"/>
              <a:t>Universidad Abierta y a Distancia de México</a:t>
            </a:r>
            <a:endParaRPr lang="es-MX" dirty="0"/>
          </a:p>
          <a:p>
            <a:pPr marL="0" indent="0" algn="ctr">
              <a:buNone/>
            </a:pPr>
            <a:r>
              <a:rPr lang="es-ES" dirty="0"/>
              <a:t>División de Ciencias Sociales</a:t>
            </a:r>
            <a:endParaRPr lang="es-MX" dirty="0"/>
          </a:p>
          <a:p>
            <a:pPr marL="0" indent="0" algn="ctr">
              <a:buNone/>
            </a:pPr>
            <a:r>
              <a:rPr lang="es-ES" dirty="0"/>
              <a:t>Licenciatura en Derecho</a:t>
            </a:r>
            <a:endParaRPr lang="es-MX" dirty="0"/>
          </a:p>
          <a:p>
            <a:pPr algn="ctr"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981844" y="188640"/>
            <a:ext cx="9865096" cy="2304256"/>
          </a:xfrm>
        </p:spPr>
        <p:txBody>
          <a:bodyPr rtlCol="0">
            <a:no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“El robo de vehículos es un delito de fuero común que daña el patrimonio de la población, pero que también es riesgoso debido a la interacción con otros delitos como otros tipos de hurtos y asaltos, narcotráfico, fraude, trata, venta de autopartes, entre otros”. (Quezada, 2018)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485900" y="2492896"/>
            <a:ext cx="66247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El Código Penal Federal en su título vigésimo segundo de delitos en contra de las personas en su patrimonio capítulo I, se refiere al robo. A este respecto dice en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el Artículo 367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que: “Comete el delito de robo: el que se apodera de una cosa ajena mueble, sin derecho y sin consentimiento de la persona que puede disponer de ella con arreglo a la ley”.</a:t>
            </a:r>
          </a:p>
        </p:txBody>
      </p:sp>
    </p:spTree>
    <p:extLst>
      <p:ext uri="{BB962C8B-B14F-4D97-AF65-F5344CB8AC3E}">
        <p14:creationId xmlns:p14="http://schemas.microsoft.com/office/powerpoint/2010/main" val="5719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2"/>
          <a:srcRect l="15543" t="21917" r="12980" b="20664"/>
          <a:stretch/>
        </p:blipFill>
        <p:spPr bwMode="auto">
          <a:xfrm>
            <a:off x="981844" y="0"/>
            <a:ext cx="8568952" cy="5517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0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" y="548680"/>
            <a:ext cx="9217024" cy="583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7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053852" y="692696"/>
            <a:ext cx="89289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Y en el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Artículo 376 bis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nos dice que: “Cuando el objeto robado sea un vehículo automotor terrestre que sea objeto de registro conforme a la ley de la materia, con excepción de las motocicletas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, la pena será de siete a quince años de prisión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y de mil quinientos a dos mil días multa”.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Por supuesto que hay diferentes modalidades de este delito y que sus penas pueden aumentar en virtud de la forma en que sea llevado a cabo, aunque el tema que tratamos se refiere a una modalidad específica y que, desgraciadamente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no es tipificada como “robo, sino como fraude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33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053852" y="332656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El mismo Código Penal Federal, en el mismo título en el capítulo II nos habla del abuso de confianza y nos dice en el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Artículo 382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que: “Al que, con perjuicio de alguien, disponga para sí o para otro, de cualquier cosa ajena mueble, de la que se le haya transmitido la tenencia y no el dominio,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se le sancionará con prisión hasta de 1 año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y multa hasta de 100 veces el salario, cuando el monto del abuso no exceda de 200 veces el salario. 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269876" y="476672"/>
            <a:ext cx="856895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Y finalmente en este mismo título, pero en el capítulo III, el Código Penal Federal nos habla del fraude y en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el Artículo 386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nos dice que: Comete el delito de fraude el que engañando a uno o aprovechándose del error en que éste se halla se hace ilícitamente de alguna cosa o alcanza un lucro indebido.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El delito de fraude se castigará con las penas siguientes:</a:t>
            </a:r>
          </a:p>
          <a:p>
            <a:pPr lvl="0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Con prisión de 3 días a 6 meses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o de 30 a 180 días multa, cuando el valor de lo defraudado no exceda de diez veces el salario;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Con prisión de 6 meses a 3 años y multa de 10 a 100 veces el salario, cuando el valor de lo defraudado excediera de 10, pero no de 500 veces el salario: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Con prisión de tres a doce años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y multa hasta de ciento veinte veces el salario, si el valor de lo defraudado fuere mayor de quinientas veces el salario.</a:t>
            </a:r>
            <a:endParaRPr lang="es-MX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125860" y="2060848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“La Procuraduría General de Justicia del Distrito Federal (PGJDF) recibe en promedio 1.19 denuncias cada día por fraudes relacionados con operaciones de compra-venta de vehículos. Cinco delegaciones: Iztapalapa, Gustavo A. Madero, Cuauhtémoc, Coyoacán y Benito Juárez, concentran 58.8 por ciento de la incidencia”. (Sánchez, 2014)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Aunque esto no es únicamente en la ciudad de México ya que se han encontrado denuncias en varios estados de la Republica llegando a replicarse casi en todo el territorio nacional.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557908" y="692696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RECOMENDACIONES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106119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269876" y="764704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Por su parte, la CONDUSEF emite un comunicado de prensa en donde alerta a la población sobre estos fraudes “la Comisión Nacional para la Protección y Defensa de los Usuarios de Servicios Financieros alertó a la población sobre posibles fraudes en la compra-venta de autos usados entre particulares, derivado del conocimiento de casos en que el dueño de un automóvil en venta lo entrega con sus respectivos documentos a un supuesto comprador, el cual paga con cheques certificados o de caja que resultan falsos o no tienen fondos”. (Financieros, </a:t>
            </a:r>
            <a:r>
              <a:rPr lang="es-MX" sz="2400" dirty="0" err="1">
                <a:latin typeface="Arial" panose="020B0604020202020204" pitchFamily="34" charset="0"/>
                <a:cs typeface="Arial" panose="020B0604020202020204" pitchFamily="34" charset="0"/>
              </a:rPr>
              <a:t>Condusef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alerta a la población sobre fraudes con cheques falsos en la compra-venta de autos usados, 2014).</a:t>
            </a:r>
          </a:p>
        </p:txBody>
      </p:sp>
    </p:spTree>
    <p:extLst>
      <p:ext uri="{BB962C8B-B14F-4D97-AF65-F5344CB8AC3E}">
        <p14:creationId xmlns:p14="http://schemas.microsoft.com/office/powerpoint/2010/main" val="340178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13892" y="1556792"/>
            <a:ext cx="64087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 ¿Conoces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el delito de “Fraude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”?</a:t>
            </a:r>
          </a:p>
          <a:p>
            <a:r>
              <a:rPr lang="es-MX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 ¿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Sabías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que el fraude es considerado como delito “no grave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”?</a:t>
            </a:r>
            <a:endParaRPr lang="es-MX" sz="240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¿Sabías que existe el robo de automóviles a través del fraude con cheques sin fondos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s-MX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¿Sabías que este fraude se lleva a cabo a través de los bancos con un deposito a través de cheques de caja o cheques certificados sin fondos y por medio de transferencias de otros bancos debido a una laguna en sus reglamentos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s-MX" sz="240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¿Crees que se debería hacer responsable a los bancos por permitir este tipo de delitos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1269876" y="332656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ENCUESTA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86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341884" y="764704"/>
            <a:ext cx="7488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6. ¿Según tu opinión, como debería tipificarse este delito, como robo o como fraude?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7. ¿Conoces a alguien que haya sido víctima de este delito?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8. ¿Sabías que al ser tipificado como fraude este delito, las autoridades no reportarán el automóvil como robado?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9. ¿Sabías que, por esta causa, las autoridades no buscan el vehículo?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10. ¿Sabías que lo que hacen las autoridades es buscar una conciliación entre el afectado y el defraudador?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1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temáticas 16 X 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86_TF02787947.potx" id="{47904E6C-F941-4E76-BCE5-98990F587331}" vid="{E19800A4-2B41-4D60-89B5-7A2C3CED113C}"/>
    </a:ext>
  </a:extLst>
</a:theme>
</file>

<file path=ppt/theme/theme2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939</Words>
  <Application>Microsoft Office PowerPoint</Application>
  <PresentationFormat>Personalizado</PresentationFormat>
  <Paragraphs>54</Paragraphs>
  <Slides>12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Euphemia</vt:lpstr>
      <vt:lpstr>Matemáticas 16 X 9</vt:lpstr>
      <vt:lpstr>Presentación de PowerPoint</vt:lpstr>
      <vt:lpstr>Presentación de PowerPoint</vt:lpstr>
      <vt:lpstr>“El robo de vehículos es un delito de fuero común que daña el patrimonio de la población, pero que también es riesgoso debido a la interacción con otros delitos como otros tipos de hurtos y asaltos, narcotráfico, fraude, trata, venta de autopartes, entre otros”. (Quezada, 2018)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del título</dc:title>
  <dc:creator>MAYTE ROCIO CRUZ</dc:creator>
  <cp:lastModifiedBy>MAYTE ROCIO CRUZ</cp:lastModifiedBy>
  <cp:revision>5</cp:revision>
  <dcterms:created xsi:type="dcterms:W3CDTF">2019-05-29T05:08:15Z</dcterms:created>
  <dcterms:modified xsi:type="dcterms:W3CDTF">2019-05-30T03:32:06Z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